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3" r:id="rId9"/>
    <p:sldId id="266" r:id="rId10"/>
    <p:sldId id="267" r:id="rId11"/>
    <p:sldId id="268" r:id="rId12"/>
    <p:sldId id="270" r:id="rId13"/>
    <p:sldId id="272" r:id="rId14"/>
    <p:sldId id="305" r:id="rId15"/>
    <p:sldId id="306" r:id="rId16"/>
    <p:sldId id="307" r:id="rId17"/>
    <p:sldId id="273" r:id="rId18"/>
    <p:sldId id="274" r:id="rId19"/>
    <p:sldId id="275" r:id="rId20"/>
    <p:sldId id="277" r:id="rId21"/>
    <p:sldId id="308" r:id="rId22"/>
    <p:sldId id="281" r:id="rId23"/>
    <p:sldId id="282" r:id="rId24"/>
    <p:sldId id="283" r:id="rId25"/>
    <p:sldId id="309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4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6B90F-F084-7142-85F4-5701673CDD6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4A5B49-801F-E041-B6A0-C5F35434267D}">
      <dgm:prSet/>
      <dgm:spPr/>
      <dgm:t>
        <a:bodyPr/>
        <a:lstStyle/>
        <a:p>
          <a:r>
            <a:rPr lang="en-US"/>
            <a:t>Data cleaning → </a:t>
          </a:r>
        </a:p>
      </dgm:t>
    </dgm:pt>
    <dgm:pt modelId="{836E3307-2859-0C4B-9B71-7C6CBECD931E}" type="parTrans" cxnId="{22D07826-448C-7745-A6B1-F97939F0F7D9}">
      <dgm:prSet/>
      <dgm:spPr/>
      <dgm:t>
        <a:bodyPr/>
        <a:lstStyle/>
        <a:p>
          <a:endParaRPr lang="en-US"/>
        </a:p>
      </dgm:t>
    </dgm:pt>
    <dgm:pt modelId="{FC4E714E-8463-DC46-9B6E-87DD3856958D}" type="sibTrans" cxnId="{22D07826-448C-7745-A6B1-F97939F0F7D9}">
      <dgm:prSet/>
      <dgm:spPr/>
      <dgm:t>
        <a:bodyPr/>
        <a:lstStyle/>
        <a:p>
          <a:endParaRPr lang="en-US"/>
        </a:p>
      </dgm:t>
    </dgm:pt>
    <dgm:pt modelId="{0523AF89-25C1-1748-83AF-7BA687930C2B}">
      <dgm:prSet/>
      <dgm:spPr/>
      <dgm:t>
        <a:bodyPr/>
        <a:lstStyle/>
        <a:p>
          <a:r>
            <a:rPr lang="en-US"/>
            <a:t>Feature engineering → </a:t>
          </a:r>
        </a:p>
      </dgm:t>
    </dgm:pt>
    <dgm:pt modelId="{BE5D0745-27E1-0D48-9D40-7E0DAD13C4E7}" type="parTrans" cxnId="{60AA6A9C-76BA-ED40-8F2C-D639D8B09465}">
      <dgm:prSet/>
      <dgm:spPr/>
      <dgm:t>
        <a:bodyPr/>
        <a:lstStyle/>
        <a:p>
          <a:endParaRPr lang="en-US"/>
        </a:p>
      </dgm:t>
    </dgm:pt>
    <dgm:pt modelId="{E605C46E-50B2-6E4F-9519-7FD662E8C5F4}" type="sibTrans" cxnId="{60AA6A9C-76BA-ED40-8F2C-D639D8B09465}">
      <dgm:prSet/>
      <dgm:spPr/>
      <dgm:t>
        <a:bodyPr/>
        <a:lstStyle/>
        <a:p>
          <a:endParaRPr lang="en-US"/>
        </a:p>
      </dgm:t>
    </dgm:pt>
    <dgm:pt modelId="{A76464E4-E78E-AF41-9537-68CEF31456B5}">
      <dgm:prSet/>
      <dgm:spPr/>
      <dgm:t>
        <a:bodyPr/>
        <a:lstStyle/>
        <a:p>
          <a:r>
            <a:rPr lang="en-US"/>
            <a:t>Train/Test split → </a:t>
          </a:r>
        </a:p>
      </dgm:t>
    </dgm:pt>
    <dgm:pt modelId="{7F516C3E-1644-2044-AAF3-6D9DE129EB33}" type="parTrans" cxnId="{BB6B8A88-0CAC-4143-95FC-D0B8CA21A168}">
      <dgm:prSet/>
      <dgm:spPr/>
      <dgm:t>
        <a:bodyPr/>
        <a:lstStyle/>
        <a:p>
          <a:endParaRPr lang="en-US"/>
        </a:p>
      </dgm:t>
    </dgm:pt>
    <dgm:pt modelId="{B4797EF7-4D8D-BA42-B010-E61964ECD57D}" type="sibTrans" cxnId="{BB6B8A88-0CAC-4143-95FC-D0B8CA21A168}">
      <dgm:prSet/>
      <dgm:spPr/>
      <dgm:t>
        <a:bodyPr/>
        <a:lstStyle/>
        <a:p>
          <a:endParaRPr lang="en-US"/>
        </a:p>
      </dgm:t>
    </dgm:pt>
    <dgm:pt modelId="{EA379AE7-2777-1A49-8817-3AB6A67A0A7D}">
      <dgm:prSet/>
      <dgm:spPr/>
      <dgm:t>
        <a:bodyPr/>
        <a:lstStyle/>
        <a:p>
          <a:r>
            <a:rPr lang="en-US"/>
            <a:t>Train 5 models (Logistic, RF, RF-Cal, XGB, XGB-Cal) → </a:t>
          </a:r>
        </a:p>
      </dgm:t>
    </dgm:pt>
    <dgm:pt modelId="{1F541483-8018-AD4E-929D-7CAD6739D06D}" type="parTrans" cxnId="{7415E657-0B5D-034E-8A7B-8632954491E1}">
      <dgm:prSet/>
      <dgm:spPr/>
      <dgm:t>
        <a:bodyPr/>
        <a:lstStyle/>
        <a:p>
          <a:endParaRPr lang="en-US"/>
        </a:p>
      </dgm:t>
    </dgm:pt>
    <dgm:pt modelId="{4059ECCA-A083-6846-AEBB-862D0716C320}" type="sibTrans" cxnId="{7415E657-0B5D-034E-8A7B-8632954491E1}">
      <dgm:prSet/>
      <dgm:spPr/>
      <dgm:t>
        <a:bodyPr/>
        <a:lstStyle/>
        <a:p>
          <a:endParaRPr lang="en-US"/>
        </a:p>
      </dgm:t>
    </dgm:pt>
    <dgm:pt modelId="{F4F1DCE2-56C3-4A4E-9D4D-8F4DC63CFB94}">
      <dgm:prSet/>
      <dgm:spPr/>
      <dgm:t>
        <a:bodyPr/>
        <a:lstStyle/>
        <a:p>
          <a:r>
            <a:rPr lang="en-US"/>
            <a:t>Evaluate with ROC AUC, PR-AUC, Sensitivity, Specificity, Brier, Calibration → </a:t>
          </a:r>
        </a:p>
      </dgm:t>
    </dgm:pt>
    <dgm:pt modelId="{2BA6F146-44DD-1148-9056-F5F466111085}" type="parTrans" cxnId="{0FEDF220-C143-2246-B1A6-4D6BCA18BC22}">
      <dgm:prSet/>
      <dgm:spPr/>
      <dgm:t>
        <a:bodyPr/>
        <a:lstStyle/>
        <a:p>
          <a:endParaRPr lang="en-US"/>
        </a:p>
      </dgm:t>
    </dgm:pt>
    <dgm:pt modelId="{5E626B38-A19E-5C40-B6EA-DDA7191DCF0A}" type="sibTrans" cxnId="{0FEDF220-C143-2246-B1A6-4D6BCA18BC22}">
      <dgm:prSet/>
      <dgm:spPr/>
      <dgm:t>
        <a:bodyPr/>
        <a:lstStyle/>
        <a:p>
          <a:endParaRPr lang="en-US"/>
        </a:p>
      </dgm:t>
    </dgm:pt>
    <dgm:pt modelId="{4469779C-655D-2C4C-A5FF-08A03EEBF24D}">
      <dgm:prSet/>
      <dgm:spPr/>
      <dgm:t>
        <a:bodyPr/>
        <a:lstStyle/>
        <a:p>
          <a:r>
            <a:rPr lang="en-US"/>
            <a:t>Interpret feature effects &amp; exposure risk.</a:t>
          </a:r>
        </a:p>
      </dgm:t>
    </dgm:pt>
    <dgm:pt modelId="{1241CB3D-8960-204E-A6C6-231A6CE5F3A7}" type="parTrans" cxnId="{332DC692-EC1A-0D41-8664-64C51E9DCA0B}">
      <dgm:prSet/>
      <dgm:spPr/>
      <dgm:t>
        <a:bodyPr/>
        <a:lstStyle/>
        <a:p>
          <a:endParaRPr lang="en-US"/>
        </a:p>
      </dgm:t>
    </dgm:pt>
    <dgm:pt modelId="{0FD236B5-BD79-2C45-91FC-AA98492FB6BC}" type="sibTrans" cxnId="{332DC692-EC1A-0D41-8664-64C51E9DCA0B}">
      <dgm:prSet/>
      <dgm:spPr/>
      <dgm:t>
        <a:bodyPr/>
        <a:lstStyle/>
        <a:p>
          <a:endParaRPr lang="en-US"/>
        </a:p>
      </dgm:t>
    </dgm:pt>
    <dgm:pt modelId="{613BE101-3B1A-A143-B6B9-09DB175C50A7}" type="pres">
      <dgm:prSet presAssocID="{9FF6B90F-F084-7142-85F4-5701673CDD65}" presName="Name0" presStyleCnt="0">
        <dgm:presLayoutVars>
          <dgm:dir/>
          <dgm:resizeHandles val="exact"/>
        </dgm:presLayoutVars>
      </dgm:prSet>
      <dgm:spPr/>
    </dgm:pt>
    <dgm:pt modelId="{59ED02ED-05DE-D641-8A05-11013E53792E}" type="pres">
      <dgm:prSet presAssocID="{A64A5B49-801F-E041-B6A0-C5F35434267D}" presName="node" presStyleLbl="node1" presStyleIdx="0" presStyleCnt="6">
        <dgm:presLayoutVars>
          <dgm:bulletEnabled val="1"/>
        </dgm:presLayoutVars>
      </dgm:prSet>
      <dgm:spPr/>
    </dgm:pt>
    <dgm:pt modelId="{CC483ADD-A1D1-3A4A-B03C-33FD53EE0FBD}" type="pres">
      <dgm:prSet presAssocID="{FC4E714E-8463-DC46-9B6E-87DD3856958D}" presName="sibTrans" presStyleLbl="sibTrans2D1" presStyleIdx="0" presStyleCnt="5"/>
      <dgm:spPr/>
    </dgm:pt>
    <dgm:pt modelId="{68B8897D-51C0-9643-A8C5-0978CB2EDA06}" type="pres">
      <dgm:prSet presAssocID="{FC4E714E-8463-DC46-9B6E-87DD3856958D}" presName="connectorText" presStyleLbl="sibTrans2D1" presStyleIdx="0" presStyleCnt="5"/>
      <dgm:spPr/>
    </dgm:pt>
    <dgm:pt modelId="{A4B3BADF-07EB-5C42-A6FB-D22B97064F46}" type="pres">
      <dgm:prSet presAssocID="{0523AF89-25C1-1748-83AF-7BA687930C2B}" presName="node" presStyleLbl="node1" presStyleIdx="1" presStyleCnt="6">
        <dgm:presLayoutVars>
          <dgm:bulletEnabled val="1"/>
        </dgm:presLayoutVars>
      </dgm:prSet>
      <dgm:spPr/>
    </dgm:pt>
    <dgm:pt modelId="{7A48D2D9-A8FF-D541-9352-80AEF10C5A3E}" type="pres">
      <dgm:prSet presAssocID="{E605C46E-50B2-6E4F-9519-7FD662E8C5F4}" presName="sibTrans" presStyleLbl="sibTrans2D1" presStyleIdx="1" presStyleCnt="5"/>
      <dgm:spPr/>
    </dgm:pt>
    <dgm:pt modelId="{2054D853-8428-DB48-844E-7A035261A972}" type="pres">
      <dgm:prSet presAssocID="{E605C46E-50B2-6E4F-9519-7FD662E8C5F4}" presName="connectorText" presStyleLbl="sibTrans2D1" presStyleIdx="1" presStyleCnt="5"/>
      <dgm:spPr/>
    </dgm:pt>
    <dgm:pt modelId="{2744846C-8147-8E40-A63B-5054CB82198A}" type="pres">
      <dgm:prSet presAssocID="{A76464E4-E78E-AF41-9537-68CEF31456B5}" presName="node" presStyleLbl="node1" presStyleIdx="2" presStyleCnt="6">
        <dgm:presLayoutVars>
          <dgm:bulletEnabled val="1"/>
        </dgm:presLayoutVars>
      </dgm:prSet>
      <dgm:spPr/>
    </dgm:pt>
    <dgm:pt modelId="{08150EDC-3BDA-AE40-B296-262CC0A3E220}" type="pres">
      <dgm:prSet presAssocID="{B4797EF7-4D8D-BA42-B010-E61964ECD57D}" presName="sibTrans" presStyleLbl="sibTrans2D1" presStyleIdx="2" presStyleCnt="5"/>
      <dgm:spPr/>
    </dgm:pt>
    <dgm:pt modelId="{66D182F6-534A-CC4D-8C12-EDA54CEB7BAC}" type="pres">
      <dgm:prSet presAssocID="{B4797EF7-4D8D-BA42-B010-E61964ECD57D}" presName="connectorText" presStyleLbl="sibTrans2D1" presStyleIdx="2" presStyleCnt="5"/>
      <dgm:spPr/>
    </dgm:pt>
    <dgm:pt modelId="{DFE514C5-61D4-AA4A-AD0F-48FA0C9EEFFD}" type="pres">
      <dgm:prSet presAssocID="{EA379AE7-2777-1A49-8817-3AB6A67A0A7D}" presName="node" presStyleLbl="node1" presStyleIdx="3" presStyleCnt="6">
        <dgm:presLayoutVars>
          <dgm:bulletEnabled val="1"/>
        </dgm:presLayoutVars>
      </dgm:prSet>
      <dgm:spPr/>
    </dgm:pt>
    <dgm:pt modelId="{384DAD2A-E1C4-CA4F-A666-49551134535E}" type="pres">
      <dgm:prSet presAssocID="{4059ECCA-A083-6846-AEBB-862D0716C320}" presName="sibTrans" presStyleLbl="sibTrans2D1" presStyleIdx="3" presStyleCnt="5"/>
      <dgm:spPr/>
    </dgm:pt>
    <dgm:pt modelId="{3701040F-6FA8-9443-A544-E54E9345DF05}" type="pres">
      <dgm:prSet presAssocID="{4059ECCA-A083-6846-AEBB-862D0716C320}" presName="connectorText" presStyleLbl="sibTrans2D1" presStyleIdx="3" presStyleCnt="5"/>
      <dgm:spPr/>
    </dgm:pt>
    <dgm:pt modelId="{B2F13A5C-50F8-AC41-8C26-EEFC70FDF1B0}" type="pres">
      <dgm:prSet presAssocID="{F4F1DCE2-56C3-4A4E-9D4D-8F4DC63CFB94}" presName="node" presStyleLbl="node1" presStyleIdx="4" presStyleCnt="6">
        <dgm:presLayoutVars>
          <dgm:bulletEnabled val="1"/>
        </dgm:presLayoutVars>
      </dgm:prSet>
      <dgm:spPr/>
    </dgm:pt>
    <dgm:pt modelId="{907B480D-1BEE-0040-B206-981148D61CFE}" type="pres">
      <dgm:prSet presAssocID="{5E626B38-A19E-5C40-B6EA-DDA7191DCF0A}" presName="sibTrans" presStyleLbl="sibTrans2D1" presStyleIdx="4" presStyleCnt="5"/>
      <dgm:spPr/>
    </dgm:pt>
    <dgm:pt modelId="{B5BB19C6-0304-AB4C-837B-956749566412}" type="pres">
      <dgm:prSet presAssocID="{5E626B38-A19E-5C40-B6EA-DDA7191DCF0A}" presName="connectorText" presStyleLbl="sibTrans2D1" presStyleIdx="4" presStyleCnt="5"/>
      <dgm:spPr/>
    </dgm:pt>
    <dgm:pt modelId="{5B54011F-928B-C841-8B72-744454F045DB}" type="pres">
      <dgm:prSet presAssocID="{4469779C-655D-2C4C-A5FF-08A03EEBF24D}" presName="node" presStyleLbl="node1" presStyleIdx="5" presStyleCnt="6">
        <dgm:presLayoutVars>
          <dgm:bulletEnabled val="1"/>
        </dgm:presLayoutVars>
      </dgm:prSet>
      <dgm:spPr/>
    </dgm:pt>
  </dgm:ptLst>
  <dgm:cxnLst>
    <dgm:cxn modelId="{C27A3514-8282-9248-8A12-332DCD7A5400}" type="presOf" srcId="{FC4E714E-8463-DC46-9B6E-87DD3856958D}" destId="{CC483ADD-A1D1-3A4A-B03C-33FD53EE0FBD}" srcOrd="0" destOrd="0" presId="urn:microsoft.com/office/officeart/2005/8/layout/process1"/>
    <dgm:cxn modelId="{B3CA2B1F-7809-D44A-824B-CB9B81F517F6}" type="presOf" srcId="{E605C46E-50B2-6E4F-9519-7FD662E8C5F4}" destId="{2054D853-8428-DB48-844E-7A035261A972}" srcOrd="1" destOrd="0" presId="urn:microsoft.com/office/officeart/2005/8/layout/process1"/>
    <dgm:cxn modelId="{9762A320-B7A2-2D4F-A113-CE69E4D95B06}" type="presOf" srcId="{A64A5B49-801F-E041-B6A0-C5F35434267D}" destId="{59ED02ED-05DE-D641-8A05-11013E53792E}" srcOrd="0" destOrd="0" presId="urn:microsoft.com/office/officeart/2005/8/layout/process1"/>
    <dgm:cxn modelId="{0FEDF220-C143-2246-B1A6-4D6BCA18BC22}" srcId="{9FF6B90F-F084-7142-85F4-5701673CDD65}" destId="{F4F1DCE2-56C3-4A4E-9D4D-8F4DC63CFB94}" srcOrd="4" destOrd="0" parTransId="{2BA6F146-44DD-1148-9056-F5F466111085}" sibTransId="{5E626B38-A19E-5C40-B6EA-DDA7191DCF0A}"/>
    <dgm:cxn modelId="{22D07826-448C-7745-A6B1-F97939F0F7D9}" srcId="{9FF6B90F-F084-7142-85F4-5701673CDD65}" destId="{A64A5B49-801F-E041-B6A0-C5F35434267D}" srcOrd="0" destOrd="0" parTransId="{836E3307-2859-0C4B-9B71-7C6CBECD931E}" sibTransId="{FC4E714E-8463-DC46-9B6E-87DD3856958D}"/>
    <dgm:cxn modelId="{DAB1022B-F47C-2442-9577-88B197C352BE}" type="presOf" srcId="{B4797EF7-4D8D-BA42-B010-E61964ECD57D}" destId="{08150EDC-3BDA-AE40-B296-262CC0A3E220}" srcOrd="0" destOrd="0" presId="urn:microsoft.com/office/officeart/2005/8/layout/process1"/>
    <dgm:cxn modelId="{E626C441-46F8-4241-B7B4-8F15542541FB}" type="presOf" srcId="{5E626B38-A19E-5C40-B6EA-DDA7191DCF0A}" destId="{907B480D-1BEE-0040-B206-981148D61CFE}" srcOrd="0" destOrd="0" presId="urn:microsoft.com/office/officeart/2005/8/layout/process1"/>
    <dgm:cxn modelId="{F65C8044-35F1-2345-A626-862AD8E739A3}" type="presOf" srcId="{4059ECCA-A083-6846-AEBB-862D0716C320}" destId="{384DAD2A-E1C4-CA4F-A666-49551134535E}" srcOrd="0" destOrd="0" presId="urn:microsoft.com/office/officeart/2005/8/layout/process1"/>
    <dgm:cxn modelId="{1AFDC34A-A51B-0E4B-97B7-52BA0CC36D60}" type="presOf" srcId="{F4F1DCE2-56C3-4A4E-9D4D-8F4DC63CFB94}" destId="{B2F13A5C-50F8-AC41-8C26-EEFC70FDF1B0}" srcOrd="0" destOrd="0" presId="urn:microsoft.com/office/officeart/2005/8/layout/process1"/>
    <dgm:cxn modelId="{9AED414F-3988-FE4C-ADB0-2C76AE4740EF}" type="presOf" srcId="{4059ECCA-A083-6846-AEBB-862D0716C320}" destId="{3701040F-6FA8-9443-A544-E54E9345DF05}" srcOrd="1" destOrd="0" presId="urn:microsoft.com/office/officeart/2005/8/layout/process1"/>
    <dgm:cxn modelId="{7415E657-0B5D-034E-8A7B-8632954491E1}" srcId="{9FF6B90F-F084-7142-85F4-5701673CDD65}" destId="{EA379AE7-2777-1A49-8817-3AB6A67A0A7D}" srcOrd="3" destOrd="0" parTransId="{1F541483-8018-AD4E-929D-7CAD6739D06D}" sibTransId="{4059ECCA-A083-6846-AEBB-862D0716C320}"/>
    <dgm:cxn modelId="{047E1F66-79BA-9944-A592-8C069C0B5942}" type="presOf" srcId="{A76464E4-E78E-AF41-9537-68CEF31456B5}" destId="{2744846C-8147-8E40-A63B-5054CB82198A}" srcOrd="0" destOrd="0" presId="urn:microsoft.com/office/officeart/2005/8/layout/process1"/>
    <dgm:cxn modelId="{0E97EF81-8E24-7843-99E6-A7E1AA1E4DD7}" type="presOf" srcId="{4469779C-655D-2C4C-A5FF-08A03EEBF24D}" destId="{5B54011F-928B-C841-8B72-744454F045DB}" srcOrd="0" destOrd="0" presId="urn:microsoft.com/office/officeart/2005/8/layout/process1"/>
    <dgm:cxn modelId="{BB6B8A88-0CAC-4143-95FC-D0B8CA21A168}" srcId="{9FF6B90F-F084-7142-85F4-5701673CDD65}" destId="{A76464E4-E78E-AF41-9537-68CEF31456B5}" srcOrd="2" destOrd="0" parTransId="{7F516C3E-1644-2044-AAF3-6D9DE129EB33}" sibTransId="{B4797EF7-4D8D-BA42-B010-E61964ECD57D}"/>
    <dgm:cxn modelId="{B9F7E790-333B-0646-9E76-BE2F73ABD579}" type="presOf" srcId="{B4797EF7-4D8D-BA42-B010-E61964ECD57D}" destId="{66D182F6-534A-CC4D-8C12-EDA54CEB7BAC}" srcOrd="1" destOrd="0" presId="urn:microsoft.com/office/officeart/2005/8/layout/process1"/>
    <dgm:cxn modelId="{332DC692-EC1A-0D41-8664-64C51E9DCA0B}" srcId="{9FF6B90F-F084-7142-85F4-5701673CDD65}" destId="{4469779C-655D-2C4C-A5FF-08A03EEBF24D}" srcOrd="5" destOrd="0" parTransId="{1241CB3D-8960-204E-A6C6-231A6CE5F3A7}" sibTransId="{0FD236B5-BD79-2C45-91FC-AA98492FB6BC}"/>
    <dgm:cxn modelId="{60AA6A9C-76BA-ED40-8F2C-D639D8B09465}" srcId="{9FF6B90F-F084-7142-85F4-5701673CDD65}" destId="{0523AF89-25C1-1748-83AF-7BA687930C2B}" srcOrd="1" destOrd="0" parTransId="{BE5D0745-27E1-0D48-9D40-7E0DAD13C4E7}" sibTransId="{E605C46E-50B2-6E4F-9519-7FD662E8C5F4}"/>
    <dgm:cxn modelId="{4EB9BCAF-EF66-EA4F-8CD7-ED37442F3A1E}" type="presOf" srcId="{EA379AE7-2777-1A49-8817-3AB6A67A0A7D}" destId="{DFE514C5-61D4-AA4A-AD0F-48FA0C9EEFFD}" srcOrd="0" destOrd="0" presId="urn:microsoft.com/office/officeart/2005/8/layout/process1"/>
    <dgm:cxn modelId="{BC6261B1-2683-3742-8FDC-EBC11F884193}" type="presOf" srcId="{E605C46E-50B2-6E4F-9519-7FD662E8C5F4}" destId="{7A48D2D9-A8FF-D541-9352-80AEF10C5A3E}" srcOrd="0" destOrd="0" presId="urn:microsoft.com/office/officeart/2005/8/layout/process1"/>
    <dgm:cxn modelId="{390091C3-96B1-D143-8FB4-EDBDD8DD2201}" type="presOf" srcId="{FC4E714E-8463-DC46-9B6E-87DD3856958D}" destId="{68B8897D-51C0-9643-A8C5-0978CB2EDA06}" srcOrd="1" destOrd="0" presId="urn:microsoft.com/office/officeart/2005/8/layout/process1"/>
    <dgm:cxn modelId="{1B1BECC8-5A53-1B4F-A9EF-08E243EACE2B}" type="presOf" srcId="{9FF6B90F-F084-7142-85F4-5701673CDD65}" destId="{613BE101-3B1A-A143-B6B9-09DB175C50A7}" srcOrd="0" destOrd="0" presId="urn:microsoft.com/office/officeart/2005/8/layout/process1"/>
    <dgm:cxn modelId="{22C423EC-7F72-4E4D-BA35-DC0B727B2F47}" type="presOf" srcId="{0523AF89-25C1-1748-83AF-7BA687930C2B}" destId="{A4B3BADF-07EB-5C42-A6FB-D22B97064F46}" srcOrd="0" destOrd="0" presId="urn:microsoft.com/office/officeart/2005/8/layout/process1"/>
    <dgm:cxn modelId="{DEABF1FC-2525-E344-8328-AE0EC4CBDFFA}" type="presOf" srcId="{5E626B38-A19E-5C40-B6EA-DDA7191DCF0A}" destId="{B5BB19C6-0304-AB4C-837B-956749566412}" srcOrd="1" destOrd="0" presId="urn:microsoft.com/office/officeart/2005/8/layout/process1"/>
    <dgm:cxn modelId="{800B9F93-FD17-1248-8FF5-722F0833C70F}" type="presParOf" srcId="{613BE101-3B1A-A143-B6B9-09DB175C50A7}" destId="{59ED02ED-05DE-D641-8A05-11013E53792E}" srcOrd="0" destOrd="0" presId="urn:microsoft.com/office/officeart/2005/8/layout/process1"/>
    <dgm:cxn modelId="{BE9C618B-34EB-DB4B-B6FB-0A1F811762FC}" type="presParOf" srcId="{613BE101-3B1A-A143-B6B9-09DB175C50A7}" destId="{CC483ADD-A1D1-3A4A-B03C-33FD53EE0FBD}" srcOrd="1" destOrd="0" presId="urn:microsoft.com/office/officeart/2005/8/layout/process1"/>
    <dgm:cxn modelId="{74835DBE-4411-2D40-ACBB-F2F83D04A85C}" type="presParOf" srcId="{CC483ADD-A1D1-3A4A-B03C-33FD53EE0FBD}" destId="{68B8897D-51C0-9643-A8C5-0978CB2EDA06}" srcOrd="0" destOrd="0" presId="urn:microsoft.com/office/officeart/2005/8/layout/process1"/>
    <dgm:cxn modelId="{071518D8-6127-B54F-A31B-851AD7490021}" type="presParOf" srcId="{613BE101-3B1A-A143-B6B9-09DB175C50A7}" destId="{A4B3BADF-07EB-5C42-A6FB-D22B97064F46}" srcOrd="2" destOrd="0" presId="urn:microsoft.com/office/officeart/2005/8/layout/process1"/>
    <dgm:cxn modelId="{4F2E69C1-BBD6-CD48-A56A-092BBEBB1007}" type="presParOf" srcId="{613BE101-3B1A-A143-B6B9-09DB175C50A7}" destId="{7A48D2D9-A8FF-D541-9352-80AEF10C5A3E}" srcOrd="3" destOrd="0" presId="urn:microsoft.com/office/officeart/2005/8/layout/process1"/>
    <dgm:cxn modelId="{A98CD5F3-9956-1441-9390-48B8BE3A905B}" type="presParOf" srcId="{7A48D2D9-A8FF-D541-9352-80AEF10C5A3E}" destId="{2054D853-8428-DB48-844E-7A035261A972}" srcOrd="0" destOrd="0" presId="urn:microsoft.com/office/officeart/2005/8/layout/process1"/>
    <dgm:cxn modelId="{21C626B2-76CD-994B-895A-F366183F3680}" type="presParOf" srcId="{613BE101-3B1A-A143-B6B9-09DB175C50A7}" destId="{2744846C-8147-8E40-A63B-5054CB82198A}" srcOrd="4" destOrd="0" presId="urn:microsoft.com/office/officeart/2005/8/layout/process1"/>
    <dgm:cxn modelId="{6A96A758-4A90-CB44-9CD6-CF6A303F184D}" type="presParOf" srcId="{613BE101-3B1A-A143-B6B9-09DB175C50A7}" destId="{08150EDC-3BDA-AE40-B296-262CC0A3E220}" srcOrd="5" destOrd="0" presId="urn:microsoft.com/office/officeart/2005/8/layout/process1"/>
    <dgm:cxn modelId="{93916D37-F04B-F243-AD5F-34EF92E0086B}" type="presParOf" srcId="{08150EDC-3BDA-AE40-B296-262CC0A3E220}" destId="{66D182F6-534A-CC4D-8C12-EDA54CEB7BAC}" srcOrd="0" destOrd="0" presId="urn:microsoft.com/office/officeart/2005/8/layout/process1"/>
    <dgm:cxn modelId="{305A52AA-E328-0C45-B1F2-842296D98FC7}" type="presParOf" srcId="{613BE101-3B1A-A143-B6B9-09DB175C50A7}" destId="{DFE514C5-61D4-AA4A-AD0F-48FA0C9EEFFD}" srcOrd="6" destOrd="0" presId="urn:microsoft.com/office/officeart/2005/8/layout/process1"/>
    <dgm:cxn modelId="{4AED6CA4-78B8-A746-9340-2A598136DB91}" type="presParOf" srcId="{613BE101-3B1A-A143-B6B9-09DB175C50A7}" destId="{384DAD2A-E1C4-CA4F-A666-49551134535E}" srcOrd="7" destOrd="0" presId="urn:microsoft.com/office/officeart/2005/8/layout/process1"/>
    <dgm:cxn modelId="{C65E01C8-F737-9145-8DD0-460AB5F09CDD}" type="presParOf" srcId="{384DAD2A-E1C4-CA4F-A666-49551134535E}" destId="{3701040F-6FA8-9443-A544-E54E9345DF05}" srcOrd="0" destOrd="0" presId="urn:microsoft.com/office/officeart/2005/8/layout/process1"/>
    <dgm:cxn modelId="{0CA09185-25E5-EB41-9C88-AB07EBBE0270}" type="presParOf" srcId="{613BE101-3B1A-A143-B6B9-09DB175C50A7}" destId="{B2F13A5C-50F8-AC41-8C26-EEFC70FDF1B0}" srcOrd="8" destOrd="0" presId="urn:microsoft.com/office/officeart/2005/8/layout/process1"/>
    <dgm:cxn modelId="{C2A30BF2-A38C-934A-AE6B-3DFCDA92C113}" type="presParOf" srcId="{613BE101-3B1A-A143-B6B9-09DB175C50A7}" destId="{907B480D-1BEE-0040-B206-981148D61CFE}" srcOrd="9" destOrd="0" presId="urn:microsoft.com/office/officeart/2005/8/layout/process1"/>
    <dgm:cxn modelId="{C38FBE04-F271-814A-B8ED-2F60AF7FB993}" type="presParOf" srcId="{907B480D-1BEE-0040-B206-981148D61CFE}" destId="{B5BB19C6-0304-AB4C-837B-956749566412}" srcOrd="0" destOrd="0" presId="urn:microsoft.com/office/officeart/2005/8/layout/process1"/>
    <dgm:cxn modelId="{75451DB1-7961-2B43-BFE8-6A09A102C026}" type="presParOf" srcId="{613BE101-3B1A-A143-B6B9-09DB175C50A7}" destId="{5B54011F-928B-C841-8B72-744454F045D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D02ED-05DE-D641-8A05-11013E53792E}">
      <dsp:nvSpPr>
        <dsp:cNvPr id="0" name=""/>
        <dsp:cNvSpPr/>
      </dsp:nvSpPr>
      <dsp:spPr>
        <a:xfrm>
          <a:off x="0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cleaning → </a:t>
          </a:r>
        </a:p>
      </dsp:txBody>
      <dsp:txXfrm>
        <a:off x="28398" y="289165"/>
        <a:ext cx="912772" cy="1175995"/>
      </dsp:txXfrm>
    </dsp:sp>
    <dsp:sp modelId="{CC483ADD-A1D1-3A4A-B03C-33FD53EE0FBD}">
      <dsp:nvSpPr>
        <dsp:cNvPr id="0" name=""/>
        <dsp:cNvSpPr/>
      </dsp:nvSpPr>
      <dsp:spPr>
        <a:xfrm>
          <a:off x="1066525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66525" y="805026"/>
        <a:ext cx="143884" cy="144272"/>
      </dsp:txXfrm>
    </dsp:sp>
    <dsp:sp modelId="{A4B3BADF-07EB-5C42-A6FB-D22B97064F46}">
      <dsp:nvSpPr>
        <dsp:cNvPr id="0" name=""/>
        <dsp:cNvSpPr/>
      </dsp:nvSpPr>
      <dsp:spPr>
        <a:xfrm>
          <a:off x="1357395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Feature engineering → </a:t>
          </a:r>
        </a:p>
      </dsp:txBody>
      <dsp:txXfrm>
        <a:off x="1385793" y="289165"/>
        <a:ext cx="912772" cy="1175995"/>
      </dsp:txXfrm>
    </dsp:sp>
    <dsp:sp modelId="{7A48D2D9-A8FF-D541-9352-80AEF10C5A3E}">
      <dsp:nvSpPr>
        <dsp:cNvPr id="0" name=""/>
        <dsp:cNvSpPr/>
      </dsp:nvSpPr>
      <dsp:spPr>
        <a:xfrm>
          <a:off x="2423920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423920" y="805026"/>
        <a:ext cx="143884" cy="144272"/>
      </dsp:txXfrm>
    </dsp:sp>
    <dsp:sp modelId="{2744846C-8147-8E40-A63B-5054CB82198A}">
      <dsp:nvSpPr>
        <dsp:cNvPr id="0" name=""/>
        <dsp:cNvSpPr/>
      </dsp:nvSpPr>
      <dsp:spPr>
        <a:xfrm>
          <a:off x="2714791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Train/Test split → </a:t>
          </a:r>
        </a:p>
      </dsp:txBody>
      <dsp:txXfrm>
        <a:off x="2743189" y="289165"/>
        <a:ext cx="912772" cy="1175995"/>
      </dsp:txXfrm>
    </dsp:sp>
    <dsp:sp modelId="{08150EDC-3BDA-AE40-B296-262CC0A3E220}">
      <dsp:nvSpPr>
        <dsp:cNvPr id="0" name=""/>
        <dsp:cNvSpPr/>
      </dsp:nvSpPr>
      <dsp:spPr>
        <a:xfrm>
          <a:off x="3781316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781316" y="805026"/>
        <a:ext cx="143884" cy="144272"/>
      </dsp:txXfrm>
    </dsp:sp>
    <dsp:sp modelId="{DFE514C5-61D4-AA4A-AD0F-48FA0C9EEFFD}">
      <dsp:nvSpPr>
        <dsp:cNvPr id="0" name=""/>
        <dsp:cNvSpPr/>
      </dsp:nvSpPr>
      <dsp:spPr>
        <a:xfrm>
          <a:off x="4072187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5 models (Logistic, RF, RF-Cal, XGB, XGB-Cal) → </a:t>
          </a:r>
        </a:p>
      </dsp:txBody>
      <dsp:txXfrm>
        <a:off x="4100585" y="289165"/>
        <a:ext cx="912772" cy="1175995"/>
      </dsp:txXfrm>
    </dsp:sp>
    <dsp:sp modelId="{384DAD2A-E1C4-CA4F-A666-49551134535E}">
      <dsp:nvSpPr>
        <dsp:cNvPr id="0" name=""/>
        <dsp:cNvSpPr/>
      </dsp:nvSpPr>
      <dsp:spPr>
        <a:xfrm>
          <a:off x="5138712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138712" y="805026"/>
        <a:ext cx="143884" cy="144272"/>
      </dsp:txXfrm>
    </dsp:sp>
    <dsp:sp modelId="{B2F13A5C-50F8-AC41-8C26-EEFC70FDF1B0}">
      <dsp:nvSpPr>
        <dsp:cNvPr id="0" name=""/>
        <dsp:cNvSpPr/>
      </dsp:nvSpPr>
      <dsp:spPr>
        <a:xfrm>
          <a:off x="5429582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Evaluate with ROC AUC, PR-AUC, Sensitivity, Specificity, Brier, Calibration → </a:t>
          </a:r>
        </a:p>
      </dsp:txBody>
      <dsp:txXfrm>
        <a:off x="5457980" y="289165"/>
        <a:ext cx="912772" cy="1175995"/>
      </dsp:txXfrm>
    </dsp:sp>
    <dsp:sp modelId="{907B480D-1BEE-0040-B206-981148D61CFE}">
      <dsp:nvSpPr>
        <dsp:cNvPr id="0" name=""/>
        <dsp:cNvSpPr/>
      </dsp:nvSpPr>
      <dsp:spPr>
        <a:xfrm>
          <a:off x="6496108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96108" y="805026"/>
        <a:ext cx="143884" cy="144272"/>
      </dsp:txXfrm>
    </dsp:sp>
    <dsp:sp modelId="{5B54011F-928B-C841-8B72-744454F045DB}">
      <dsp:nvSpPr>
        <dsp:cNvPr id="0" name=""/>
        <dsp:cNvSpPr/>
      </dsp:nvSpPr>
      <dsp:spPr>
        <a:xfrm>
          <a:off x="6786978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Interpret feature effects &amp; exposure risk.</a:t>
          </a:r>
        </a:p>
      </dsp:txBody>
      <dsp:txXfrm>
        <a:off x="6815376" y="289165"/>
        <a:ext cx="912772" cy="1175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B1D5E0-33B6-B35E-DBBC-653FD672D1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940A2-CC83-4120-F90B-D5AD54394C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F403E-42F5-7A44-87AA-C52955DA6039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C2542-B622-5068-8EC8-7B8198F73F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B539-8CD3-DDF2-5D12-7DE2774E8B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7AA2-2924-8246-B5F2-66E7C72B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3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2562-CD89-6944-9FAD-575DFD8E176A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D98CC-5E09-2A41-A0BD-E1444B22C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620D-7F4C-F24D-80EE-C89FF1990509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9D34-452C-704F-A074-4A765F5E1D5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EEE4-C23E-CF43-B836-B5326C7E0F99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D9E4-92CF-9345-856E-EF4B1AFB543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B4B4-5F6C-F14B-AA39-32F308D62BCC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9749-E394-8048-9B9E-9F6AEFE33CA8}" type="datetime1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80EA-4C70-C641-83A2-E0FF7C6FF6AA}" type="datetime1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85B3-5ED0-D449-A063-76B7578881F2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55D4-EAC5-5242-B322-B9099798046C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E36B-2B20-6940-B42A-D98EC4B7074B}" type="datetime1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CD90-6D1B-944F-AD71-BEBD3C1F39A8}" type="datetime1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ACC3D-8995-AD49-896C-21140E668B0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783836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>
                <a:latin typeface="Times New Roman"/>
              </a:rPr>
              <a:t>NHANES 2011–2016: Heavy Metal Exposure and </a:t>
            </a:r>
            <a:endParaRPr lang="en-US" sz="2800" b="1" dirty="0">
              <a:latin typeface="Times New Roman"/>
            </a:endParaRPr>
          </a:p>
          <a:p>
            <a:r>
              <a:rPr sz="2800" b="1" dirty="0">
                <a:latin typeface="Times New Roman"/>
              </a:rPr>
              <a:t>Disability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582" y="203198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200" dirty="0">
                <a:solidFill>
                  <a:srgbClr val="F0F0F0"/>
                </a:solidFill>
                <a:latin typeface="Times New Roman"/>
              </a:rPr>
              <a:t>Machine Learning Model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582" y="258062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dirty="0">
                <a:solidFill>
                  <a:srgbClr val="F0F0F0"/>
                </a:solidFill>
                <a:latin typeface="Times New Roman"/>
              </a:rPr>
              <a:t>Santhakumar Ramesh · University at Buffalo · October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582" y="333756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solidFill>
                  <a:srgbClr val="F0F0F0"/>
                </a:solidFill>
                <a:latin typeface="Times New Roman"/>
              </a:rPr>
              <a:t>Comprehensive Model Comparison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C0D2-C6E1-C0B9-C5B3-100F9D1D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05.00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" y="2095408"/>
            <a:ext cx="8229600" cy="3562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177" y="581650"/>
            <a:ext cx="83106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Random Forest model achieved a good AUC of 0.7673 and a lower Brier Score (0.1610), indicating better probability calibration than logistic regression.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It favored sensitivity (0.7308) over specificity (0.6775), suggesting it performs better at identifying true positives, though with a slight drop in overall accuracy (68.72%).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C0DD3-8894-5CDD-DAAE-DD54A8B7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445" b="2196"/>
          <a:stretch>
            <a:fillRect/>
          </a:stretch>
        </p:blipFill>
        <p:spPr>
          <a:xfrm>
            <a:off x="457200" y="1805397"/>
            <a:ext cx="7832209" cy="4806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0604"/>
            <a:ext cx="78322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Random Forest model shows similar AUC (0.767) to logistic regression but achieves higher sensitivity, making it better at detecting positives (e.g., disabilities).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Feature importance highlights age (RIDAGEYR) and BMI (BMXBMI) as the top predictors, and the prediction distribution reveals clearer separation for "has disability" at higher probabilities.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0191A-12AD-9D29-EBFE-3FBDA9F4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4180" r="36008" b="7301"/>
          <a:stretch>
            <a:fillRect/>
          </a:stretch>
        </p:blipFill>
        <p:spPr>
          <a:xfrm>
            <a:off x="1456348" y="1450471"/>
            <a:ext cx="5932992" cy="5337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346" y="547121"/>
            <a:ext cx="7917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top feature for Random Forest is </a:t>
            </a:r>
            <a:r>
              <a:rPr lang="en-US" sz="1400" b="1" dirty="0">
                <a:solidFill>
                  <a:schemeClr val="bg1"/>
                </a:solidFill>
              </a:rPr>
              <a:t>age (RIDAGEYR)</a:t>
            </a:r>
            <a:r>
              <a:rPr lang="en-US" sz="1400" dirty="0">
                <a:solidFill>
                  <a:schemeClr val="bg1"/>
                </a:solidFill>
              </a:rPr>
              <a:t>, contributing the most (33%) to model decisions, followed by </a:t>
            </a:r>
            <a:r>
              <a:rPr lang="en-US" sz="1400" b="1" dirty="0">
                <a:solidFill>
                  <a:schemeClr val="bg1"/>
                </a:solidFill>
              </a:rPr>
              <a:t>BMI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biomarker LBXBCD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These features hold the highest predictive power for identifying disability, highlighting their strong non-linear relationship with the target in the ensemble model.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A4713-5F53-80A6-935D-8AE68AEA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Random Forest (Calibrated)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5459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aligns probabilities with outcomes (lower Brier). Discrimination remains high;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 key predictors are stable, strengthening trust in outputs.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C8AA6-3BC0-CE2E-EADF-9C9A4E2F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F2A2-DDC4-6869-2ED0-2DF156AE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5F0DC-FE40-82B2-8EE4-46E77CEC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578" y="2126186"/>
            <a:ext cx="8074844" cy="3562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2E46A-7DCE-0844-3335-5533895A255E}"/>
              </a:ext>
            </a:extLst>
          </p:cNvPr>
          <p:cNvSpPr txBox="1"/>
          <p:nvPr/>
        </p:nvSpPr>
        <p:spPr>
          <a:xfrm>
            <a:off x="376177" y="581650"/>
            <a:ext cx="82332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calibrated Random Forest (</a:t>
            </a:r>
            <a:r>
              <a:rPr lang="en-US" sz="1400" dirty="0" err="1">
                <a:solidFill>
                  <a:schemeClr val="bg1"/>
                </a:solidFill>
              </a:rPr>
              <a:t>RandomForest_Cal</a:t>
            </a:r>
            <a:r>
              <a:rPr lang="en-US" sz="1400" dirty="0">
                <a:solidFill>
                  <a:schemeClr val="bg1"/>
                </a:solidFill>
              </a:rPr>
              <a:t>) maintains a strong AUC (0.7614) with the </a:t>
            </a:r>
            <a:r>
              <a:rPr lang="en-US" sz="1400" b="1" dirty="0">
                <a:solidFill>
                  <a:schemeClr val="bg1"/>
                </a:solidFill>
              </a:rPr>
              <a:t>lowest Brier Score (0.1307)</a:t>
            </a:r>
            <a:r>
              <a:rPr lang="en-US" sz="1400" dirty="0">
                <a:solidFill>
                  <a:schemeClr val="bg1"/>
                </a:solidFill>
              </a:rPr>
              <a:t>, indicating well-calibrated probability estimates.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It favors high sensitivity (0.7787), capturing more true positives, but this comes at the cost of reduced specificity (0.6152) and overall accuracy (64.5%).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AE1E7-4CA8-1531-9CFD-C6F77CB3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4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6DCE-F2C1-4A86-B89D-4374271C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5FA25-4915-FB83-2D78-86F1C8AA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31" b="2821"/>
          <a:stretch>
            <a:fillRect/>
          </a:stretch>
        </p:blipFill>
        <p:spPr>
          <a:xfrm>
            <a:off x="531091" y="1931719"/>
            <a:ext cx="7832209" cy="4744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30408-7A0E-4642-FD1C-D200983CDEF9}"/>
              </a:ext>
            </a:extLst>
          </p:cNvPr>
          <p:cNvSpPr txBox="1"/>
          <p:nvPr/>
        </p:nvSpPr>
        <p:spPr>
          <a:xfrm>
            <a:off x="457200" y="530604"/>
            <a:ext cx="78322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calibrated Random Forest model (</a:t>
            </a:r>
            <a:r>
              <a:rPr lang="en-US" sz="1400" dirty="0" err="1">
                <a:solidFill>
                  <a:schemeClr val="bg1"/>
                </a:solidFill>
              </a:rPr>
              <a:t>RandomForest_Cal</a:t>
            </a:r>
            <a:r>
              <a:rPr lang="en-US" sz="1400" dirty="0">
                <a:solidFill>
                  <a:schemeClr val="bg1"/>
                </a:solidFill>
              </a:rPr>
              <a:t>) demonstrates improved probability calibration (closer to the diagonal in the calibration curve), while maintaining good AUC (0.761) and average precision (0.387).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Top features like RIDAGEYR (age) and BMXBMI (BMI) remain dominant, with the model now better aligning predicted probabilities with actual outcomes, especially in the mid-range.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95B7D-226D-D3BA-E608-F09CDC0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B8D8B-9874-B759-6D29-42F15A27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E5774-8F80-B253-F6EF-BF1F2CE0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4" t="4394" r="37730" b="7942"/>
          <a:stretch>
            <a:fillRect/>
          </a:stretch>
        </p:blipFill>
        <p:spPr>
          <a:xfrm>
            <a:off x="1739735" y="1059527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60E3A-BBAE-9D5D-AABF-D923922322D4}"/>
              </a:ext>
            </a:extLst>
          </p:cNvPr>
          <p:cNvSpPr txBox="1"/>
          <p:nvPr/>
        </p:nvSpPr>
        <p:spPr>
          <a:xfrm>
            <a:off x="358346" y="54712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433C5-B32E-04DD-0F74-F4C5102B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6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XGBoost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509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Balances discrimination with complex relationships. Importance mirrors other models;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quartile plots reveal dose–response patterns (e.g., Lead).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4852C-8E52-4827-F2E3-A841B02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32.44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7222"/>
            <a:ext cx="8229600" cy="3605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573" y="365760"/>
            <a:ext cx="8360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 achieved a slightly lower AUC (0.7412) compared to other models, with a moderate PR-AUC (0.3666) and a reasonably calibrated Brier Score (0.1419).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It maintained balanced sensitivity (0.73) and specificity (0.6598), but its overall accuracy (67.26%) is slightly lower, indicating room for improvement in distinguishing both classes.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895BE-88D6-550B-40DE-41B25C87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38" t="399" r="-872" b="-2331"/>
          <a:stretch>
            <a:fillRect/>
          </a:stretch>
        </p:blipFill>
        <p:spPr>
          <a:xfrm>
            <a:off x="546265" y="1550908"/>
            <a:ext cx="8312727" cy="4982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535245"/>
            <a:ext cx="84849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 shows decent ROC (AUC = 0.741) and PR (AP = 0.367) performance, with moderate calibration—though it tends to underpredict positive class probabilities.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RIDAGEYR (age) and LBXBCD are the most influential features, highlighting their consistent predictive power across models.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1240" y="6217920"/>
            <a:ext cx="87556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dirty="0">
                <a:solidFill>
                  <a:srgbClr val="F0F0F0"/>
                </a:solidFill>
                <a:latin typeface="Times New Roman"/>
              </a:rPr>
              <a:t>Slide20 of 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90472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Even low-to-moderate exposure to heavy metals like lead and cadmium can impair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physical functioning. We study how metal biomarkers measured in NHANES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are associated with disability in U.S. adults.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495D8-FC3F-A1E3-CD0E-4E55B3A3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9320" y="1147586"/>
            <a:ext cx="4609782" cy="5710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235966"/>
            <a:ext cx="79571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model's prediction distribution shows clear separation between classes, with most "No Disability" cases clustered near 0 and "Has Disability" cases spread across higher probabilities.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As LBXBPB levels increase from Q1 to Q4, the predicted disability risk rises steadily from 9.2% to 27.0%, indicating a strong positive association between LBXBPB and disability risk.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BB2D-84B8-C871-E122-98EA0688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D6CC6-D829-911A-7BA6-C7EFC83C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" b="1919"/>
          <a:stretch/>
        </p:blipFill>
        <p:spPr>
          <a:xfrm>
            <a:off x="1739735" y="1562784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08E15-86A1-C042-5FFA-B5D6C0724A3F}"/>
              </a:ext>
            </a:extLst>
          </p:cNvPr>
          <p:cNvSpPr txBox="1"/>
          <p:nvPr/>
        </p:nvSpPr>
        <p:spPr>
          <a:xfrm>
            <a:off x="358346" y="547121"/>
            <a:ext cx="83284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model's feature importance chart confirms that </a:t>
            </a:r>
            <a:r>
              <a:rPr lang="en-US" sz="1400" b="1" dirty="0">
                <a:solidFill>
                  <a:schemeClr val="bg1"/>
                </a:solidFill>
              </a:rPr>
              <a:t>age (RIDAGEYR)</a:t>
            </a:r>
            <a:r>
              <a:rPr lang="en-US" sz="1400" dirty="0">
                <a:solidFill>
                  <a:schemeClr val="bg1"/>
                </a:solidFill>
              </a:rPr>
              <a:t> remains the most influential variable, contributing nearly 30% to the model’s decisions.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Other key features include </a:t>
            </a:r>
            <a:r>
              <a:rPr lang="en-US" sz="1400" b="1" dirty="0">
                <a:solidFill>
                  <a:schemeClr val="bg1"/>
                </a:solidFill>
              </a:rPr>
              <a:t>LBXBCD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BMI</a:t>
            </a:r>
            <a:r>
              <a:rPr lang="en-US" sz="1400" dirty="0">
                <a:solidFill>
                  <a:schemeClr val="bg1"/>
                </a:solidFill>
              </a:rPr>
              <a:t>, and various blood biomarkers, each offering roughly 10–13% importance, indicating a diverse set of biological indicators driving disability predictions.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A8BF7-A7F1-6866-1A71-547E1FCF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XGBoost (Calibrated)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541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improves reliability and often recall. Curves align well; exposure effects </a:t>
            </a:r>
            <a:r>
              <a:rPr sz="1800" dirty="0" err="1">
                <a:solidFill>
                  <a:srgbClr val="F0F0F0"/>
                </a:solidFill>
                <a:latin typeface="Times New Roman"/>
              </a:rPr>
              <a:t>remai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n interpretable.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96209-EAA8-F627-8E33-99E7D70F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20.54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8058"/>
            <a:ext cx="8229600" cy="2159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20" y="581650"/>
            <a:ext cx="84624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 err="1">
                <a:solidFill>
                  <a:schemeClr val="bg1"/>
                </a:solidFill>
                <a:latin typeface="Times New Roman"/>
              </a:rPr>
              <a:t>Interpretation:</a:t>
            </a:r>
            <a:r>
              <a:rPr lang="en-US" sz="1400" dirty="0" err="1">
                <a:solidFill>
                  <a:schemeClr val="bg1"/>
                </a:solidFill>
              </a:rPr>
              <a:t>The</a:t>
            </a:r>
            <a:r>
              <a:rPr lang="en-US" sz="1400" dirty="0">
                <a:solidFill>
                  <a:schemeClr val="bg1"/>
                </a:solidFill>
              </a:rPr>
              <a:t> calibrated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 (</a:t>
            </a:r>
            <a:r>
              <a:rPr lang="en-US" sz="1400" dirty="0" err="1">
                <a:solidFill>
                  <a:schemeClr val="bg1"/>
                </a:solidFill>
              </a:rPr>
              <a:t>XGBoost_Cal</a:t>
            </a:r>
            <a:r>
              <a:rPr lang="en-US" sz="1400" dirty="0">
                <a:solidFill>
                  <a:schemeClr val="bg1"/>
                </a:solidFill>
              </a:rPr>
              <a:t>) has slightly reduced AUC (0.7367) but shows improved calibration with a lower Brier Score (0.1338).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It strongly prioritizes sensitivity (0.8169), effectively detecting positives, but at the cost of lower specificity (0.5515) and overall accuracy (59.99%).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692" y="1299397"/>
            <a:ext cx="6992640" cy="5558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47" y="305156"/>
            <a:ext cx="81128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calibrated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 (</a:t>
            </a:r>
            <a:r>
              <a:rPr lang="en-US" sz="1400" dirty="0" err="1">
                <a:solidFill>
                  <a:schemeClr val="bg1"/>
                </a:solidFill>
              </a:rPr>
              <a:t>XGBoost_Cal</a:t>
            </a:r>
            <a:r>
              <a:rPr lang="en-US" sz="1400" dirty="0">
                <a:solidFill>
                  <a:schemeClr val="bg1"/>
                </a:solidFill>
              </a:rPr>
              <a:t>) shows the highest sensitivity (81.7%) and best probability calibration (Brier = 0.1338), making it ideal for detecting true positives.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However, this comes at the cost of specificity (55.1%) and accuracy (59.99%), indicating more false positives in favor of catching more actual cases.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2161B-7490-AFF5-F494-2F144509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75BAE-792A-E82E-B270-D9490DC3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2022F-C7CB-A134-1173-E5FE63D8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4" r="2914"/>
          <a:stretch/>
        </p:blipFill>
        <p:spPr>
          <a:xfrm>
            <a:off x="1739735" y="1544303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C5680-0AD5-ACB8-D8E6-1767F7BAC0C6}"/>
              </a:ext>
            </a:extLst>
          </p:cNvPr>
          <p:cNvSpPr txBox="1"/>
          <p:nvPr/>
        </p:nvSpPr>
        <p:spPr>
          <a:xfrm>
            <a:off x="358346" y="547121"/>
            <a:ext cx="7686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In the calibrated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 model (</a:t>
            </a:r>
            <a:r>
              <a:rPr lang="en-US" sz="1400" dirty="0" err="1">
                <a:solidFill>
                  <a:schemeClr val="bg1"/>
                </a:solidFill>
              </a:rPr>
              <a:t>XGBoost_Cal</a:t>
            </a:r>
            <a:r>
              <a:rPr lang="en-US" sz="1400" dirty="0">
                <a:solidFill>
                  <a:schemeClr val="bg1"/>
                </a:solidFill>
              </a:rPr>
              <a:t>), </a:t>
            </a:r>
            <a:r>
              <a:rPr lang="en-US" sz="1400" b="1" dirty="0">
                <a:solidFill>
                  <a:schemeClr val="bg1"/>
                </a:solidFill>
              </a:rPr>
              <a:t>age (RIDAGEYR) dominates feature importance</a:t>
            </a:r>
            <a:r>
              <a:rPr lang="en-US" sz="1400" dirty="0">
                <a:solidFill>
                  <a:schemeClr val="bg1"/>
                </a:solidFill>
              </a:rPr>
              <a:t> with a weight of 0.42, far surpassing all other predictors.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Other key contributors include blood biomarkers (LBXBCD, LBXTHG) and BMI, suggesting both physiological and biochemical indicators are critical in disability prediction.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DB5BFB-1EC9-1AAE-CD33-11B00D3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1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ROC Curve</a:t>
            </a:r>
          </a:p>
        </p:txBody>
      </p:sp>
      <p:pic>
        <p:nvPicPr>
          <p:cNvPr id="3" name="Picture 2" descr="roc_curve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914400"/>
            <a:ext cx="8229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ROC curve shows strong model performance, with the curve clearly rising above the diagonal, indicating better-than-random classification ability.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11D4-FAA7-2E44-2AA2-435A20A9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8" y="196596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417320"/>
            <a:ext cx="829239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Precision-Recall curve lies on the diagonal, indicating the model performs no better than random guessing.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677CE-C5A1-64E2-B63F-D16F1DBC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Calibration Curve</a:t>
            </a:r>
          </a:p>
        </p:txBody>
      </p:sp>
      <p:pic>
        <p:nvPicPr>
          <p:cNvPr id="3" name="Picture 2" descr="calibration_data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9" y="1736172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87532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calibration curve shows the model is overconfident, consistently predicting higher probabilities than the actual observed outcomes.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163D3-17B2-BCD7-FB4B-F122E6E3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ROC Curve</a:t>
            </a:r>
          </a:p>
        </p:txBody>
      </p:sp>
      <p:pic>
        <p:nvPicPr>
          <p:cNvPr id="3" name="Picture 2" descr="roc_curve_RandomFo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9834" y="836028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ROC curve indicates good model performance, as the orange line stays well above the diagonal, showing strong true positive rates at low false positive rates.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F6E7D-7834-8DBE-3268-94C16AE4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Dataset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957050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• NHANES 2011–2016 (Cycles G, H, I)
• Outcome: </a:t>
            </a:r>
            <a:r>
              <a:rPr sz="1800" dirty="0" err="1">
                <a:solidFill>
                  <a:srgbClr val="F0F0F0"/>
                </a:solidFill>
                <a:latin typeface="Times New Roman"/>
              </a:rPr>
              <a:t>any_disability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 (derived from PFQ items)
• N=8,956; Modeling sample=7,701; Prevalence≈16.1%
• Features: 5 metal biomarkers (Lead, Cadmium, Mercury, Manganese, Selenium)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+ 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2 </a:t>
            </a:r>
            <a:r>
              <a:rPr lang="en-US" sz="1800" dirty="0" err="1">
                <a:solidFill>
                  <a:srgbClr val="F0F0F0"/>
                </a:solidFill>
                <a:latin typeface="Times New Roman"/>
              </a:rPr>
              <a:t>Demographicz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 (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Age </a:t>
            </a:r>
            <a:r>
              <a:rPr lang="en-US" dirty="0">
                <a:solidFill>
                  <a:srgbClr val="F0F0F0"/>
                </a:solidFill>
                <a:latin typeface="Times New Roman"/>
              </a:rPr>
              <a:t>,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 BMI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)</a:t>
            </a:r>
            <a:endParaRPr sz="1800" dirty="0">
              <a:solidFill>
                <a:srgbClr val="F0F0F0"/>
              </a:solidFill>
              <a:latin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7D24F-02A1-2319-5B76-D6591032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14400"/>
            <a:ext cx="836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Precision-Recall curve follows a diagonal line, meaning the model performs no better than random at distinguishing between the positive and negative classes.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Calibration Curve</a:t>
            </a:r>
          </a:p>
        </p:txBody>
      </p:sp>
      <p:pic>
        <p:nvPicPr>
          <p:cNvPr id="3" name="Picture 2" descr="calibration_data_RandomFo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914400"/>
            <a:ext cx="852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calibration curve shows </a:t>
            </a:r>
            <a:r>
              <a:rPr lang="en-US" sz="1400" dirty="0" err="1">
                <a:solidFill>
                  <a:schemeClr val="bg1"/>
                </a:solidFill>
              </a:rPr>
              <a:t>underconfidence</a:t>
            </a:r>
            <a:r>
              <a:rPr lang="en-US" sz="1400" dirty="0">
                <a:solidFill>
                  <a:schemeClr val="bg1"/>
                </a:solidFill>
              </a:rPr>
              <a:t>—predicted probabilities are consistently higher than the actual observed outcomes across all bins.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216FF-2B54-DE6E-E789-CE464442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ROC Curve</a:t>
            </a:r>
          </a:p>
        </p:txBody>
      </p:sp>
      <p:pic>
        <p:nvPicPr>
          <p:cNvPr id="3" name="Picture 2" descr="roc_curve_RandomFore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82880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201" y="1005840"/>
            <a:ext cx="8653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ROC curve indicates good classification ability, with the curve staying well above the diagonal, showing high true positive rates at low false positive 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B1168-6768-01C7-C764-645980B7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9" y="182880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827" y="100584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Precision-Recall curve lies on the diagonal, indicating the model discriminative power and performs similarly to random guessing.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Calibration Curve</a:t>
            </a:r>
          </a:p>
        </p:txBody>
      </p:sp>
      <p:pic>
        <p:nvPicPr>
          <p:cNvPr id="3" name="Picture 2" descr="calibration_data_RandomFore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21" y="167893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702" y="1005840"/>
            <a:ext cx="796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calibration curve shows reasonably good alignment with the diagonal, indicating that the model's predicted probabilities are fairly well-calibrated.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ROC Curve</a:t>
            </a:r>
          </a:p>
        </p:txBody>
      </p:sp>
      <p:pic>
        <p:nvPicPr>
          <p:cNvPr id="3" name="Picture 2" descr="roc_curve_xgboo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67893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0"/>
            <a:ext cx="8843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ROC curve demonstrates solid model performance, with the curve consistently staying above the diagonal, indicating effective discrimination between classes.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41C3-89ED-2C5C-1627-5FA89788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327" y="91440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Precision-Recall curve lies on a diagonal, indicating the model has no skill and performs no better than random guessing.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8878-A942-588B-3CFF-87B38979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Calibration Curve</a:t>
            </a:r>
          </a:p>
        </p:txBody>
      </p:sp>
      <p:pic>
        <p:nvPicPr>
          <p:cNvPr id="3" name="Picture 2" descr="calibration_data_xgboo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914400"/>
            <a:ext cx="852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calibration curve shows slight </a:t>
            </a:r>
            <a:r>
              <a:rPr lang="en-US" sz="1400" dirty="0" err="1">
                <a:solidFill>
                  <a:schemeClr val="bg1"/>
                </a:solidFill>
              </a:rPr>
              <a:t>underconfidence</a:t>
            </a:r>
            <a:r>
              <a:rPr lang="en-US" sz="1400" dirty="0">
                <a:solidFill>
                  <a:schemeClr val="bg1"/>
                </a:solidFill>
              </a:rPr>
              <a:t>, where predicted probabilities are generally lower than the actual observed outcomes.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4532B-A6C2-3761-6B77-17497946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ROC Curve</a:t>
            </a:r>
          </a:p>
        </p:txBody>
      </p:sp>
      <p:pic>
        <p:nvPicPr>
          <p:cNvPr id="3" name="Picture 2" descr="roc_curve_XGBoo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5" y="164592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2472" y="943391"/>
            <a:ext cx="8414328" cy="51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ROC curve indicates good separability, the precision-recall curve shows moderate tradeoff, and the calibration curve suggests slight </a:t>
            </a:r>
            <a:r>
              <a:rPr lang="en-US" sz="1400" dirty="0" err="1">
                <a:solidFill>
                  <a:schemeClr val="bg1"/>
                </a:solidFill>
              </a:rPr>
              <a:t>underconfidence</a:t>
            </a:r>
            <a:r>
              <a:rPr lang="en-US" sz="1400" dirty="0">
                <a:solidFill>
                  <a:schemeClr val="bg1"/>
                </a:solidFill>
              </a:rPr>
              <a:t> in predicted probabilities.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BC3B2-50A8-4F34-93C7-64069FD9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82880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1"/>
            <a:ext cx="8409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precision-recall curve is almost a straight line, indicating poor class separability and model struggles in distinguishing positives.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DEA9A-2E2A-8C92-0442-220DA83E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Modeling Pipeline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00D597-69BA-3447-8141-2293C38BA945}"/>
              </a:ext>
            </a:extLst>
          </p:cNvPr>
          <p:cNvGraphicFramePr/>
          <p:nvPr/>
        </p:nvGraphicFramePr>
        <p:xfrm>
          <a:off x="457200" y="1097280"/>
          <a:ext cx="7756547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64C8C-14FC-620F-9830-B851143F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Calibration Curve</a:t>
            </a:r>
          </a:p>
        </p:txBody>
      </p:sp>
      <p:pic>
        <p:nvPicPr>
          <p:cNvPr id="3" name="Picture 2" descr="calibration_data_XGBoo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3951" y="91440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updated calibration curve shows slight </a:t>
            </a:r>
            <a:r>
              <a:rPr lang="en-US" sz="1400" dirty="0" err="1">
                <a:solidFill>
                  <a:schemeClr val="bg1"/>
                </a:solidFill>
              </a:rPr>
              <a:t>underconfidence</a:t>
            </a:r>
            <a:r>
              <a:rPr lang="en-US" sz="1400" dirty="0">
                <a:solidFill>
                  <a:schemeClr val="bg1"/>
                </a:solidFill>
              </a:rPr>
              <a:t> again, where predicted probabilities are generally lower than actual outcomes.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5F61F-09D5-D739-7D2E-4ACA5B29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Lead Quartiles vs Risk</a:t>
            </a:r>
          </a:p>
        </p:txBody>
      </p:sp>
      <p:pic>
        <p:nvPicPr>
          <p:cNvPr id="3" name="Picture 2" descr="quartile_analysis_LBXBP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52" y="1463040"/>
            <a:ext cx="7363295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14400"/>
            <a:ext cx="8594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As exposure quartiles increase, the predicted risk also rises, showing the model correctly captures exposure-risk relationship.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F8FDB-EEB8-A8D9-1EB4-DD5C3A3A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Lead Quartiles vs Risk (XGB-Cal)</a:t>
            </a:r>
          </a:p>
        </p:txBody>
      </p:sp>
      <p:pic>
        <p:nvPicPr>
          <p:cNvPr id="3" name="Picture 2" descr="xgboost_cal_quartile_analysis_LBXBP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25" y="1645920"/>
            <a:ext cx="7363295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005840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Predicted risk increases steadily across exposure quartiles, indicating a consistent positive relationship between exposure and risk.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16197-CC53-F7BF-7AF8-6B81664A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Executive Summary: Model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F0F0F0"/>
                </a:solidFill>
                <a:latin typeface="Times New Roman"/>
              </a:rPr>
              <a:t>• Logistic: highest AUC (~0.77) with clear interpretability.
• Random Forest: strong sensitivity; stable feature rankings.
• RF-Cal / XGB-Cal: most reliable probabilities via calibration.
• Age, BMI, Cadmium consistently top; Lead shows dose–response.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06EC0-BBDE-F3BB-9D5A-E97443B6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558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Strong baseline with AUC≈0.77. Odds ratios highlight cadmium as a major risk factor;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is acceptable and probabilities are informative.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00190-D0F3-9734-2D24-B4CA413A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1.49.20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88718"/>
            <a:ext cx="8229600" cy="3591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879" y="365760"/>
            <a:ext cx="85924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logistic regression model achieved an AUC of 0.7737, indicating good discriminative ability between classes.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Its optimal threshold (0.6510) resulted in a sensitivity of 0.6003 and a specificity of 0.8050, showing better performance in identifying negatives than positives.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With an accuracy of 76.77% and a low Brier Score (0.2046), the model shows well-calibrated probabilistic predictions overall.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11DE4-D58A-4571-F03A-2C698038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711" b="19729"/>
          <a:stretch>
            <a:fillRect/>
          </a:stretch>
        </p:blipFill>
        <p:spPr>
          <a:xfrm>
            <a:off x="457200" y="1879043"/>
            <a:ext cx="8229363" cy="4097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458379"/>
            <a:ext cx="85297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logistic regression model shows strong class separation (AUC = 0.774) and moderate precision-recall performance (AP = 0.443), with better precision at lower recall levels.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However, the calibration curve reveals slight </a:t>
            </a:r>
            <a:r>
              <a:rPr lang="en-US" sz="1400" dirty="0" err="1">
                <a:solidFill>
                  <a:schemeClr val="bg1"/>
                </a:solidFill>
              </a:rPr>
              <a:t>underconfidence</a:t>
            </a:r>
            <a:r>
              <a:rPr lang="en-US" sz="1400" dirty="0">
                <a:solidFill>
                  <a:schemeClr val="bg1"/>
                </a:solidFill>
              </a:rPr>
              <a:t>, and the prediction distribution shows distinct probability ranges for both classes, especially above 0.6 for "Has Disability."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5067" r="35770" b="8562"/>
          <a:stretch>
            <a:fillRect/>
          </a:stretch>
        </p:blipFill>
        <p:spPr>
          <a:xfrm>
            <a:off x="1472060" y="1761876"/>
            <a:ext cx="5753114" cy="5031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870" y="535930"/>
            <a:ext cx="8464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bg1"/>
                </a:solidFill>
                <a:latin typeface="Times New Roman"/>
              </a:rPr>
              <a:t>Interpretation: </a:t>
            </a:r>
            <a:r>
              <a:rPr lang="en-US" sz="1400" dirty="0">
                <a:solidFill>
                  <a:schemeClr val="bg1"/>
                </a:solidFill>
              </a:rPr>
              <a:t>The top predictor num__</a:t>
            </a:r>
            <a:r>
              <a:rPr lang="en-US" sz="1400" dirty="0" err="1">
                <a:solidFill>
                  <a:schemeClr val="bg1"/>
                </a:solidFill>
              </a:rPr>
              <a:t>log_LBXBCD</a:t>
            </a:r>
            <a:r>
              <a:rPr lang="en-US" sz="1400" dirty="0">
                <a:solidFill>
                  <a:schemeClr val="bg1"/>
                </a:solidFill>
              </a:rPr>
              <a:t> (odds ratio = 3.77) significantly increases the likelihood of disability, while num__</a:t>
            </a:r>
            <a:r>
              <a:rPr lang="en-US" sz="1400" dirty="0" err="1">
                <a:solidFill>
                  <a:schemeClr val="bg1"/>
                </a:solidFill>
              </a:rPr>
              <a:t>log_LBXBMN</a:t>
            </a:r>
            <a:r>
              <a:rPr lang="en-US" sz="1400" dirty="0">
                <a:solidFill>
                  <a:schemeClr val="bg1"/>
                </a:solidFill>
              </a:rPr>
              <a:t> and num__</a:t>
            </a:r>
            <a:r>
              <a:rPr lang="en-US" sz="1400" dirty="0" err="1">
                <a:solidFill>
                  <a:schemeClr val="bg1"/>
                </a:solidFill>
              </a:rPr>
              <a:t>log_LBXTHG</a:t>
            </a:r>
            <a:r>
              <a:rPr lang="en-US" sz="1400" dirty="0">
                <a:solidFill>
                  <a:schemeClr val="bg1"/>
                </a:solidFill>
              </a:rPr>
              <a:t> (odds ratios &lt; 1) are protective factors.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Features with odds ratios above 1 increase the odds of disability, while those below 1 decrease it, highlighting both risk and protective biomarkers.</a:t>
            </a:r>
            <a:endParaRPr sz="14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B7AD2-E28B-64A0-9248-4DA511CE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Random Forest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7553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Captures nonlinearities and interactions, improving sensitivity. Feature importance confirms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Age, BMI, and Cadmium as dominant predictors.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9425E-3A5B-DE04-6030-76512FBC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1880</Words>
  <Application>Microsoft Macintosh PowerPoint</Application>
  <PresentationFormat>On-screen Show (4:3)</PresentationFormat>
  <Paragraphs>123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Santhakumar Ramesh</cp:lastModifiedBy>
  <cp:revision>4</cp:revision>
  <dcterms:created xsi:type="dcterms:W3CDTF">2013-01-27T09:14:16Z</dcterms:created>
  <dcterms:modified xsi:type="dcterms:W3CDTF">2025-10-28T00:26:36Z</dcterms:modified>
  <cp:category/>
</cp:coreProperties>
</file>